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sldIdLst>
    <p:sldId id="256" r:id="rId3"/>
    <p:sldId id="258" r:id="rId5"/>
    <p:sldId id="294" r:id="rId6"/>
    <p:sldId id="292" r:id="rId7"/>
    <p:sldId id="269" r:id="rId8"/>
    <p:sldId id="272" r:id="rId9"/>
    <p:sldId id="270" r:id="rId10"/>
    <p:sldId id="271" r:id="rId11"/>
    <p:sldId id="273" r:id="rId12"/>
    <p:sldId id="275" r:id="rId13"/>
    <p:sldId id="278" r:id="rId14"/>
    <p:sldId id="279" r:id="rId15"/>
    <p:sldId id="281" r:id="rId16"/>
    <p:sldId id="282" r:id="rId17"/>
    <p:sldId id="276" r:id="rId18"/>
    <p:sldId id="283" r:id="rId19"/>
    <p:sldId id="284" r:id="rId20"/>
    <p:sldId id="285" r:id="rId21"/>
    <p:sldId id="286" r:id="rId22"/>
    <p:sldId id="290" r:id="rId23"/>
    <p:sldId id="289" r:id="rId24"/>
    <p:sldId id="291" r:id="rId25"/>
    <p:sldId id="296" r:id="rId26"/>
    <p:sldId id="267" r:id="rId27"/>
    <p:sldId id="287" r:id="rId28"/>
    <p:sldId id="295" r:id="rId29"/>
    <p:sldId id="297" r:id="rId30"/>
    <p:sldId id="263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41" d="100"/>
          <a:sy n="41" d="100"/>
        </p:scale>
        <p:origin x="1794" y="5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4" Type="http://schemas.openxmlformats.org/officeDocument/2006/relationships/tableStyles" Target="tableStyles.xml"/><Relationship Id="rId33" Type="http://schemas.openxmlformats.org/officeDocument/2006/relationships/viewProps" Target="viewProps.xml"/><Relationship Id="rId32" Type="http://schemas.openxmlformats.org/officeDocument/2006/relationships/presProps" Target="presProps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r>
              <a:rPr lang="x-none" altLang=""/>
              <a:t>1. 介绍业内系统设计</a:t>
            </a:r>
            <a:endParaRPr lang="x-none" altLang=""/>
          </a:p>
          <a:p>
            <a:r>
              <a:rPr lang="x-none" altLang=""/>
              <a:t>2. 规划自己的技术方案</a:t>
            </a:r>
            <a:endParaRPr lang="x-none" altLang="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r>
              <a:rPr lang="" altLang="en-US"/>
              <a:t>主题和标签词依赖于新闻频道，所以在标注一篇新闻的关键词时，首先需要获取新闻的类别，然后根据新闻的类别选择不同的主题模型预测新闻的主题，最后再抽取新闻中的标签词</a:t>
            </a:r>
            <a:r>
              <a:rPr lang="x-none" altLang=""/>
              <a:t>（依据和主题相关？）</a:t>
            </a:r>
            <a:r>
              <a:rPr lang="" altLang="en-US"/>
              <a:t>。</a:t>
            </a:r>
            <a:endParaRPr lang="" altLang="en-US"/>
          </a:p>
          <a:p>
            <a:endParaRPr lang="" altLang="en-US"/>
          </a:p>
          <a:p>
            <a:r>
              <a:rPr lang="" altLang="en-US"/>
              <a:t>关键词分配算法有效缓解关键词抽取算法召回不足的问题。</a:t>
            </a:r>
            <a:endParaRPr lang="" altLang="en-US"/>
          </a:p>
          <a:p>
            <a:r>
              <a:rPr lang="" altLang="en-US"/>
              <a:t>在关键词分配算法中，使用频道和主题代替传统的关键词，从而减少词库构建成本、增强算法的可移植性。</a:t>
            </a:r>
            <a:endParaRPr lang="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r>
              <a:rPr lang="" altLang="en-US"/>
              <a:t>语料通过LDA平台处理后，会得到每个主题下概率较高的词语。人工选取质量较高的主题，并使用一个词语或者短语概括这个主题。对于一篇文章，LDA的inference结果是一个概率向量，我们选取概率值大于阈值的主题作为文章所属的主题。</a:t>
            </a:r>
            <a:endParaRPr lang="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r>
              <a:rPr lang="" altLang="en-US"/>
              <a:t>960fcf7d423a8a90a</a:t>
            </a:r>
            <a:endParaRPr lang="" altLang="en-US"/>
          </a:p>
          <a:p>
            <a:endParaRPr lang="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r>
              <a:rPr lang="x-none" altLang=""/>
              <a:t>NLPIR，张华平</a:t>
            </a:r>
            <a:endParaRPr lang="x-none" altLang=""/>
          </a:p>
          <a:p>
            <a:r>
              <a:rPr lang="x-none" altLang=""/>
              <a:t>http://ictclas.nlpir.org/nlpir/</a:t>
            </a:r>
            <a:endParaRPr lang="x-none" altLang=""/>
          </a:p>
          <a:p>
            <a:endParaRPr lang="x-none" altLang=""/>
          </a:p>
          <a:p>
            <a:r>
              <a:rPr lang="x-none" altLang=""/>
              <a:t>LTP_训飞: https://www.xfyun.cn/services/keyword-extraction</a:t>
            </a:r>
            <a:endParaRPr lang="x-none" altLang=""/>
          </a:p>
          <a:p>
            <a:endParaRPr lang="x-none" altLang=""/>
          </a:p>
          <a:p>
            <a:r>
              <a:rPr lang="x-none" altLang=""/>
              <a:t>NLPIR主要采用交叉信息熵计算每个候选词的上下文条件熵，所处理的文档不受行业领域限制，且能够识别出最新出现的新词语，所输出的词语可以配以权重。NLPIR文章关键词提取的主要特色在于：</a:t>
            </a:r>
            <a:endParaRPr lang="x-none" altLang=""/>
          </a:p>
          <a:p>
            <a:r>
              <a:rPr lang="x-none" altLang=""/>
              <a:t>1、速度快：可以处理海量规模的网络文本数据，平均每小时处理至少50万篇文档。</a:t>
            </a:r>
            <a:endParaRPr lang="x-none" altLang=""/>
          </a:p>
          <a:p>
            <a:r>
              <a:rPr lang="x-none" altLang=""/>
              <a:t>2、处理精准：Top N的分析结果往往能反映出该篇文章的主题特征。</a:t>
            </a:r>
            <a:endParaRPr lang="x-none" altLang=""/>
          </a:p>
          <a:p>
            <a:r>
              <a:rPr lang="x-none" altLang=""/>
              <a:t>3、精准排序：关键词按照影响权重排序，可以输出权重值。</a:t>
            </a:r>
            <a:endParaRPr lang="x-none" altLang=""/>
          </a:p>
          <a:p>
            <a:r>
              <a:rPr lang="x-none" altLang=""/>
              <a:t>4、开放式接口：文章关键词提取组件作为NLPIR的一部分，采用灵活的开发接口，可以方便地融入到用户的业务系统中，可以支持各种操作系统和各类调用语言。</a:t>
            </a:r>
            <a:endParaRPr lang="x-none" altLang=""/>
          </a:p>
          <a:p>
            <a:endParaRPr lang="x-none" altLang=""/>
          </a:p>
          <a:p>
            <a:endParaRPr lang="x-none" altLang="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r>
              <a:rPr lang="" altLang="en-US"/>
              <a:t>914f8984b7ea522a1</a:t>
            </a:r>
            <a:endParaRPr lang="" altLang="en-US"/>
          </a:p>
          <a:p>
            <a:r>
              <a:rPr lang="" altLang="en-US"/>
              <a:t>http://localhost:9200/news/_doc/914f8984b7ea522a1</a:t>
            </a:r>
            <a:endParaRPr lang="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r>
              <a:rPr lang="x-none" altLang=""/>
              <a:t>豆瓣读书 分类标签和热门标签</a:t>
            </a:r>
            <a:endParaRPr lang="x-none" altLang=""/>
          </a:p>
          <a:p>
            <a:endParaRPr lang="x-none" altLang="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r>
              <a:rPr lang="x-none" altLang=""/>
              <a:t>bad case:  主题分不清楚</a:t>
            </a:r>
            <a:endParaRPr lang="x-none" altLang=""/>
          </a:p>
          <a:p>
            <a:endParaRPr lang="x-none" altLang=""/>
          </a:p>
          <a:p>
            <a:r>
              <a:rPr lang="x-none" altLang=""/>
              <a:t>论文的关键字。</a:t>
            </a:r>
            <a:endParaRPr lang="x-none" altLang=""/>
          </a:p>
          <a:p>
            <a:r>
              <a:rPr lang="x-none" altLang=""/>
              <a:t>以前的搜索引擎，就是基于关键词的。</a:t>
            </a:r>
            <a:endParaRPr lang="x-none" altLang=""/>
          </a:p>
          <a:p>
            <a:endParaRPr lang="x-none" altLang=""/>
          </a:p>
          <a:p>
            <a:endParaRPr lang="x-none" altLang=""/>
          </a:p>
          <a:p>
            <a:endParaRPr lang="x-none" altLang="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r>
              <a:rPr lang="" altLang="en-US"/>
              <a:t>https://zhuanlan.zhihu.com/p/61666342</a:t>
            </a:r>
            <a:endParaRPr lang="" altLang="en-US"/>
          </a:p>
          <a:p>
            <a:endParaRPr lang="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r>
              <a:rPr lang="x-none" altLang=""/>
              <a:t>人物/机构/作品/产品</a:t>
            </a:r>
            <a:endParaRPr lang="x-none" altLang="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r>
              <a:rPr lang="en-US" altLang="en-US">
                <a:sym typeface="+mn-ea"/>
              </a:rPr>
              <a:t>今日头条推荐系统的线上分类采用典型的层次化文本分类算法。最上面Root，下面第一层的分类是像科技、体育、财经、娱乐，体育这样的大类，再下面细分足球、篮球、乒乓球、网球、田径、游泳...，足球再细分国际足球、中国足球，中国足球又细分中甲、中超、国家队...，相比单独的分类器，利用层次化文本分类算法能更好地解决数据倾斜的问题。有一些例外是，如果要提高召回，可以看到我们连接了一些飞线。这套架构通用，但根据不同的问题难度，每个元分类器可以异构，像有些分类SVM效果很好，有些要结合CNN，有些要结合RNN再处理一下。</a:t>
            </a:r>
            <a:endParaRPr lang="en-US" altLang="en-US"/>
          </a:p>
          <a:p>
            <a:endParaRPr lang="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r>
              <a:rPr lang="en-US" altLang="en-US">
                <a:sym typeface="+mn-ea"/>
              </a:rPr>
              <a:t>上图是一个实体词识别算法的case。基于分词结果和词性标注选取候选，期间可能需要根据知识库做一些拼接，有些实体是几个词的组合，要确定哪几个词结合在一起能映射实体的描述。如果结果映射多个实体还要通过词向量、topic分布甚至词频本身等去歧，最后计算一个相关性模型。</a:t>
            </a:r>
            <a:endParaRPr lang="en-US" altLang="en-US"/>
          </a:p>
          <a:p>
            <a:endParaRPr lang="en-US" altLang="en-US"/>
          </a:p>
          <a:p>
            <a:r>
              <a:rPr lang="x-none" altLang="en-US">
                <a:sym typeface="+mn-ea"/>
              </a:rPr>
              <a:t>同类词合并。</a:t>
            </a:r>
            <a:endParaRPr lang="x-none" altLang="en-US"/>
          </a:p>
          <a:p>
            <a:endParaRPr lang="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r>
              <a:rPr lang="en-US" altLang="en-US"/>
              <a:t>关键词还在文本聚类、分类、摘要等领域中有着重要的作用。比如在聚类时，将关键词相似的几篇文章看成一个类团可以大大提高K-means聚类的收敛速度。从某天所有新闻中提取出这些新闻的关键词，就可以大致知道那天发生了什么事情。或者将某段时间中几个人的微博拼成一篇长文本，然后抽取关键词就可以知道他们主要在讨论些什么话题。</a:t>
            </a:r>
            <a:endParaRPr lang="en-US" altLang="en-US"/>
          </a:p>
          <a:p>
            <a:endParaRPr lang="en-US" altLang="en-US"/>
          </a:p>
          <a:p>
            <a:r>
              <a:rPr lang="en-US" altLang="en-US"/>
              <a:t>关键词分配算法需要预先定义一个关键词词库，这就限定了关键词候选范围，算法的可扩展性较差，且耗时耗力；</a:t>
            </a:r>
            <a:endParaRPr lang="en-US" altLang="en-US"/>
          </a:p>
          <a:p>
            <a:r>
              <a:rPr lang="en-US" altLang="en-US"/>
              <a:t>关键词抽取算法是从文章的内容中抽取一些词语作为标签词，当文章中没有质量较高的词语时，这类方法就无能为力了。</a:t>
            </a:r>
            <a:endParaRPr lang="en-US" altLang="en-US"/>
          </a:p>
          <a:p>
            <a:endParaRPr lang="en-US" altLang="en-US"/>
          </a:p>
          <a:p>
            <a:r>
              <a:rPr lang="en-US" altLang="en-US"/>
              <a:t>为了解决上述这些问题和挑战，我们设计了层次化关键词自动标注算法.</a:t>
            </a:r>
            <a:endParaRPr lang="en-US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r>
              <a:rPr lang="" altLang="en-US"/>
              <a:t>一套层次化的关键词体系</a:t>
            </a:r>
            <a:r>
              <a:rPr lang="x-none" altLang=""/>
              <a:t>，</a:t>
            </a:r>
            <a:r>
              <a:rPr lang="" altLang="en-US"/>
              <a:t>第一层是新闻频道（体育、娱乐、科技、etc），第二层是新闻的主题（一篇新闻可以包含多个主题）,第三次是文章中出现的标签词</a:t>
            </a:r>
            <a:r>
              <a:rPr lang="x-none" altLang=""/>
              <a:t>。每一个新闻的类别对应一个主题模型。</a:t>
            </a:r>
            <a:endParaRPr lang="x-none" altLang=""/>
          </a:p>
          <a:p>
            <a:endParaRPr lang="" altLang="en-US"/>
          </a:p>
          <a:p>
            <a:endParaRPr lang="" altLang="en-US"/>
          </a:p>
          <a:p>
            <a:r>
              <a:rPr lang="" altLang="en-US"/>
              <a:t>三层关键词体系从不同角度描述文章所表达的内容，从而能让标注结果能更好地覆盖文章的各个主题，缓解了关键词覆盖度不够的问题。</a:t>
            </a:r>
            <a:endParaRPr lang="" altLang="en-US"/>
          </a:p>
          <a:p>
            <a:endParaRPr lang="" altLang="en-US"/>
          </a:p>
          <a:p>
            <a:r>
              <a:rPr lang="" altLang="en-US"/>
              <a:t>由于各层之间有隶属关系，利用这种关系，可以抽取出更相关的关键词，如：“非诚勿扰”在娱乐新闻中可能是指娱乐节目或者电影，可以作为一个关键词；如果是出现在汽车新闻中，则不太可能是文章的关键词。</a:t>
            </a:r>
            <a:endParaRPr lang="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6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7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8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3.png"/><Relationship Id="rId1" Type="http://schemas.openxmlformats.org/officeDocument/2006/relationships/image" Target="../media/image22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4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x-none" altLang=""/>
              <a:t>新闻语义标签体系调研</a:t>
            </a:r>
            <a:endParaRPr lang="x-none" altLang="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x-none" altLang=""/>
              <a:t>2019-07-01</a:t>
            </a:r>
            <a:endParaRPr lang="x-none" altLang=""/>
          </a:p>
          <a:p>
            <a:endParaRPr lang="x-none" altLang="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2065" y="11430"/>
            <a:ext cx="6456045" cy="38576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3070" y="13335"/>
            <a:ext cx="6675120" cy="384937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40335" y="4036060"/>
            <a:ext cx="10694670" cy="25781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en-US"/>
              <a:t>今日头条推荐系统主要抽取的文本特征包括以下几类。</a:t>
            </a:r>
            <a:endParaRPr lang="en-US" altLang="en-US"/>
          </a:p>
          <a:p>
            <a:r>
              <a:rPr lang="en-US" altLang="en-US"/>
              <a:t>   首先是语义标签类特征，显式为文章打上语义标签。这部分标签是由人定义的特征，每个标签有明确的意义，标签体系是预定义的。</a:t>
            </a:r>
            <a:endParaRPr lang="en-US" altLang="en-US"/>
          </a:p>
          <a:p>
            <a:r>
              <a:rPr lang="en-US" altLang="en-US"/>
              <a:t>   此外还有隐式语义特征，主要是topic特征和关键词特征，其中topic特征是对于词概率分布的描述，无明确意义；</a:t>
            </a:r>
            <a:endParaRPr lang="en-US" altLang="en-US"/>
          </a:p>
          <a:p>
            <a:r>
              <a:rPr lang="en-US" altLang="en-US"/>
              <a:t>   而关键词特征会基于一些统一特征描述，无明确集合。</a:t>
            </a:r>
            <a:endParaRPr lang="en-US" altLang="en-US"/>
          </a:p>
          <a:p>
            <a:endParaRPr lang="en-US" altLang="en-US"/>
          </a:p>
          <a:p>
            <a:r>
              <a:rPr lang="en-US" altLang="en-US"/>
              <a:t>文本相似度特征也非常重要。</a:t>
            </a:r>
            <a:endParaRPr lang="en-US" altLang="en-US"/>
          </a:p>
          <a:p>
            <a:endParaRPr lang="en-US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x-none" altLang="en-US"/>
              <a:t>TX-关键词智能提取</a:t>
            </a:r>
            <a:endParaRPr lang="x-none" altLang="en-US"/>
          </a:p>
        </p:txBody>
      </p:sp>
      <p:sp>
        <p:nvSpPr>
          <p:cNvPr id="3" name="Content Placeholder 2"/>
          <p:cNvSpPr/>
          <p:nvPr>
            <p:ph idx="1"/>
          </p:nvPr>
        </p:nvSpPr>
        <p:spPr>
          <a:xfrm>
            <a:off x="799465" y="1431925"/>
            <a:ext cx="10515600" cy="5361940"/>
          </a:xfrm>
        </p:spPr>
        <p:txBody>
          <a:bodyPr>
            <a:normAutofit fontScale="90000"/>
          </a:bodyPr>
          <a:p>
            <a:r>
              <a:rPr lang="x-none" altLang=""/>
              <a:t>方法</a:t>
            </a:r>
            <a:endParaRPr lang="x-none" altLang=""/>
          </a:p>
          <a:p>
            <a:pPr lvl="1"/>
            <a:r>
              <a:rPr lang="" altLang="en-US"/>
              <a:t>关键词分配</a:t>
            </a:r>
            <a:endParaRPr lang="" altLang="en-US"/>
          </a:p>
          <a:p>
            <a:pPr lvl="2"/>
            <a:r>
              <a:rPr lang="" altLang="en-US"/>
              <a:t>预先定义一个关键词词库，对于一篇文章，从词库中选取若干词语作为文章的关键词</a:t>
            </a:r>
            <a:endParaRPr lang="" altLang="en-US"/>
          </a:p>
          <a:p>
            <a:pPr lvl="1"/>
            <a:r>
              <a:rPr lang="x-none" altLang=""/>
              <a:t>关键词抽取</a:t>
            </a:r>
            <a:endParaRPr lang="x-none" altLang=""/>
          </a:p>
          <a:p>
            <a:pPr lvl="2"/>
            <a:r>
              <a:rPr lang="x-none" altLang=""/>
              <a:t>从文章的内容中抽取一些词语作为关键词</a:t>
            </a:r>
            <a:endParaRPr lang="x-none" altLang=""/>
          </a:p>
          <a:p>
            <a:pPr lvl="0"/>
            <a:r>
              <a:rPr lang="x-none" altLang=""/>
              <a:t>特点</a:t>
            </a:r>
            <a:endParaRPr lang="x-none" altLang=""/>
          </a:p>
          <a:p>
            <a:pPr lvl="1"/>
            <a:r>
              <a:rPr lang="x-none" altLang=""/>
              <a:t>可读性</a:t>
            </a:r>
            <a:endParaRPr lang="x-none" altLang=""/>
          </a:p>
          <a:p>
            <a:pPr lvl="2"/>
            <a:r>
              <a:rPr lang="x-none" altLang=""/>
              <a:t>关键词本身应该是有意义的词或者短语。例如，“我们约会吧”是有意义的短语，而“我们”则不是。</a:t>
            </a:r>
            <a:endParaRPr lang="x-none" altLang=""/>
          </a:p>
          <a:p>
            <a:pPr lvl="1"/>
            <a:r>
              <a:rPr lang="x-none" altLang=""/>
              <a:t>相关性</a:t>
            </a:r>
            <a:endParaRPr lang="x-none" altLang=""/>
          </a:p>
          <a:p>
            <a:pPr lvl="2"/>
            <a:r>
              <a:rPr lang="x-none" altLang=""/>
              <a:t>关键词必须与文章的主题相关。例如，一篇介绍巴萨在德比中输给皇马的新闻，其中可能顺带提到了“中超联赛”这个关短语，这时就不希望这个短语被选取作为该新闻的关键词。</a:t>
            </a:r>
            <a:endParaRPr lang="x-none" altLang=""/>
          </a:p>
          <a:p>
            <a:pPr lvl="1"/>
            <a:r>
              <a:rPr lang="x-none" altLang=""/>
              <a:t>覆盖度</a:t>
            </a:r>
            <a:endParaRPr lang="x-none" altLang=""/>
          </a:p>
          <a:p>
            <a:pPr lvl="2"/>
            <a:r>
              <a:rPr lang="x-none" altLang=""/>
              <a:t>关键词集合能对文章的主题有较好的覆盖度，不能只集中在文章的某个主题而忽略了文章的其他主题。</a:t>
            </a:r>
            <a:endParaRPr lang="x-none" altLang="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x-none" altLang="en-US"/>
              <a:t>TX-关键词智能提取</a:t>
            </a:r>
            <a:endParaRPr lang="x-none" altLang="en-US"/>
          </a:p>
        </p:txBody>
      </p:sp>
      <p:sp>
        <p:nvSpPr>
          <p:cNvPr id="3" name="Content Placeholder 2"/>
          <p:cNvSpPr/>
          <p:nvPr>
            <p:ph idx="1"/>
          </p:nvPr>
        </p:nvSpPr>
        <p:spPr>
          <a:xfrm>
            <a:off x="799465" y="1431925"/>
            <a:ext cx="10515600" cy="5361940"/>
          </a:xfrm>
        </p:spPr>
        <p:txBody>
          <a:bodyPr>
            <a:normAutofit/>
          </a:bodyPr>
          <a:p>
            <a:r>
              <a:rPr lang="x-none" altLang="en-US"/>
              <a:t>挑战</a:t>
            </a:r>
            <a:endParaRPr lang="x-none" altLang="en-US"/>
          </a:p>
          <a:p>
            <a:pPr lvl="1"/>
            <a:r>
              <a:rPr lang="x-none" altLang="en-US"/>
              <a:t>新词发现以及短语识别问题</a:t>
            </a:r>
            <a:endParaRPr lang="x-none" altLang="en-US"/>
          </a:p>
          <a:p>
            <a:pPr lvl="2"/>
            <a:r>
              <a:rPr lang="x-none" altLang="en-US"/>
              <a:t>怎样快速识别出网络上最新出现的词汇（人艰不拆、可行可珍惜…）？</a:t>
            </a:r>
            <a:endParaRPr lang="x-none" altLang="en-US"/>
          </a:p>
          <a:p>
            <a:pPr lvl="1"/>
            <a:r>
              <a:rPr lang="x-none" altLang="en-US"/>
              <a:t>关键词候选集合的问题</a:t>
            </a:r>
            <a:endParaRPr lang="x-none" altLang="en-US"/>
          </a:p>
          <a:p>
            <a:pPr lvl="2"/>
            <a:r>
              <a:rPr lang="x-none" altLang="en-US"/>
              <a:t>并不是文章中所有的词语都可以作为候选；</a:t>
            </a:r>
            <a:endParaRPr lang="x-none" altLang="en-US"/>
          </a:p>
          <a:p>
            <a:pPr lvl="1"/>
            <a:r>
              <a:rPr lang="x-none" altLang="en-US"/>
              <a:t>怎么计算候选词和文章之间的相关性？</a:t>
            </a:r>
            <a:endParaRPr lang="x-none" altLang="en-US"/>
          </a:p>
          <a:p>
            <a:pPr lvl="1"/>
            <a:r>
              <a:rPr lang="x-none" altLang="en-US"/>
              <a:t>如何覆盖文章的各个主题？</a:t>
            </a:r>
            <a:endParaRPr lang="x-none" altLang="en-US"/>
          </a:p>
          <a:p>
            <a:pPr lvl="1"/>
            <a:endParaRPr lang="x-none" altLang="en-US"/>
          </a:p>
          <a:p>
            <a:pPr lvl="0"/>
            <a:endParaRPr lang="x-none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x-none" altLang="en-US">
                <a:sym typeface="+mn-ea"/>
              </a:rPr>
              <a:t>TX-关键词智能提取</a:t>
            </a:r>
            <a:endParaRPr lang="" alt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364105" y="1487170"/>
            <a:ext cx="7383780" cy="521462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x-none" altLang="en-US">
                <a:sym typeface="+mn-ea"/>
              </a:rPr>
              <a:t>TX-关键词智能提取</a:t>
            </a:r>
            <a:endParaRPr lang="en-US" alt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56105" y="1412875"/>
            <a:ext cx="8235950" cy="519049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x-none" altLang="en-US">
                <a:sym typeface="+mn-ea"/>
              </a:rPr>
              <a:t>TX-关键词智能提取</a:t>
            </a:r>
            <a:endParaRPr lang="x-none" altLang="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330450" y="1395730"/>
            <a:ext cx="5895975" cy="517461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x-none" altLang="en-US">
                <a:sym typeface="+mn-ea"/>
              </a:rPr>
              <a:t>TX-关键词智能提取</a:t>
            </a:r>
            <a:endParaRPr lang="" alt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7620" y="1516380"/>
            <a:ext cx="6096000" cy="32194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7275" y="1541145"/>
            <a:ext cx="6009640" cy="317309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x-none" altLang=""/>
              <a:t>TX-关键词智能提取</a:t>
            </a:r>
            <a:endParaRPr lang="x-none" altLang="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x-none" altLang=""/>
              <a:t>标签词抽取</a:t>
            </a:r>
            <a:endParaRPr lang="x-none" altLang=""/>
          </a:p>
          <a:p>
            <a:pPr lvl="1"/>
            <a:r>
              <a:rPr lang="x-none" altLang=""/>
              <a:t>生成候选词</a:t>
            </a:r>
            <a:endParaRPr lang="x-none" altLang=""/>
          </a:p>
          <a:p>
            <a:pPr lvl="2"/>
            <a:r>
              <a:rPr lang="x-none" altLang=""/>
              <a:t>通过分词得到的基本词、短语等，过滤掉基本词中的停用词</a:t>
            </a:r>
            <a:endParaRPr lang="x-none" altLang=""/>
          </a:p>
          <a:p>
            <a:pPr lvl="2"/>
            <a:r>
              <a:rPr lang="x-none" altLang=""/>
              <a:t>命名实体（有效解决新词、热词的自动发现）</a:t>
            </a:r>
            <a:endParaRPr lang="x-none" altLang=""/>
          </a:p>
          <a:p>
            <a:pPr lvl="1"/>
            <a:r>
              <a:rPr lang="x-none" altLang=""/>
              <a:t>相关性计算</a:t>
            </a:r>
            <a:endParaRPr lang="x-none" altLang=""/>
          </a:p>
          <a:p>
            <a:pPr lvl="2"/>
            <a:r>
              <a:rPr lang="x-none" altLang=""/>
              <a:t>使用线性加权对候选词打分</a:t>
            </a:r>
            <a:endParaRPr lang="x-none" altLang=""/>
          </a:p>
          <a:p>
            <a:pPr lvl="3"/>
            <a:r>
              <a:rPr lang="x-none" altLang=""/>
              <a:t>TF*IDF</a:t>
            </a:r>
            <a:endParaRPr lang="x-none" altLang=""/>
          </a:p>
          <a:p>
            <a:pPr lvl="3"/>
            <a:r>
              <a:rPr lang="x-none" altLang=""/>
              <a:t>候选词和文章频道的相关程度</a:t>
            </a:r>
            <a:endParaRPr lang="x-none" altLang=""/>
          </a:p>
          <a:p>
            <a:pPr lvl="3"/>
            <a:r>
              <a:rPr lang="x-none" altLang=""/>
              <a:t>候选词和文章的相似度(主题)</a:t>
            </a:r>
            <a:endParaRPr lang="x-none" altLang=""/>
          </a:p>
          <a:p>
            <a:pPr lvl="3"/>
            <a:r>
              <a:rPr lang="x-none" altLang=""/>
              <a:t>候选词的长度</a:t>
            </a:r>
            <a:endParaRPr lang="x-none" altLang=""/>
          </a:p>
          <a:p>
            <a:pPr lvl="3"/>
            <a:r>
              <a:rPr lang="x-none" altLang=""/>
              <a:t>候选词出现的位置</a:t>
            </a:r>
            <a:endParaRPr lang="x-none" altLang=""/>
          </a:p>
          <a:p>
            <a:pPr lvl="3"/>
            <a:r>
              <a:rPr lang="x-none" altLang=""/>
              <a:t>候选词的类型（基本词、实体类型、短语等）</a:t>
            </a:r>
            <a:endParaRPr lang="x-none" altLang="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x-none" altLang="en-US">
                <a:sym typeface="+mn-ea"/>
              </a:rPr>
              <a:t>TX-关键词智能提取</a:t>
            </a:r>
            <a:endParaRPr lang="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" altLang="en-US"/>
              <a:t>在腾讯网上随机抽取的351篇新闻上做测试，各项指标如表格1所示。由于主题集合的开放性，其召回率很难评价，故只评价其准确率。</a:t>
            </a:r>
            <a:endParaRPr lang="" altLang="en-US"/>
          </a:p>
          <a:p>
            <a:endParaRPr lang="" altLang="en-US"/>
          </a:p>
          <a:p>
            <a:endParaRPr lang="" alt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37460" y="3549650"/>
            <a:ext cx="5878195" cy="2661285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x-none" altLang="en-US">
                <a:sym typeface="+mn-ea"/>
              </a:rPr>
              <a:t>TX-关键词智能提取</a:t>
            </a:r>
            <a:endParaRPr lang="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x-none" altLang=""/>
              <a:t>问题和挑战</a:t>
            </a:r>
            <a:endParaRPr lang="x-none" altLang=""/>
          </a:p>
          <a:p>
            <a:pPr lvl="1"/>
            <a:r>
              <a:rPr lang="x-none" altLang=""/>
              <a:t>泛义词过滤不彻底，后续需要继续优化候选词过滤模块。</a:t>
            </a:r>
            <a:endParaRPr lang="x-none" altLang=""/>
          </a:p>
          <a:p>
            <a:pPr lvl="1"/>
            <a:r>
              <a:rPr lang="x-none" altLang=""/>
              <a:t>抽取出来的两个关键词可能是表述同一个语义，后续引入同义词等资源解决。</a:t>
            </a:r>
            <a:endParaRPr lang="x-none" altLang=""/>
          </a:p>
          <a:p>
            <a:pPr lvl="0"/>
            <a:r>
              <a:rPr lang="x-none" altLang=""/>
              <a:t>已接入的业务</a:t>
            </a:r>
            <a:endParaRPr lang="x-none" altLang=""/>
          </a:p>
          <a:p>
            <a:pPr lvl="1"/>
            <a:r>
              <a:rPr lang="x-none" altLang=""/>
              <a:t>腾讯新闻客户端</a:t>
            </a:r>
            <a:endParaRPr lang="x-none" altLang=""/>
          </a:p>
          <a:p>
            <a:pPr lvl="1"/>
            <a:r>
              <a:rPr lang="x-none" altLang=""/>
              <a:t>手机Qzone个性化资讯</a:t>
            </a:r>
            <a:endParaRPr lang="x-none" altLang=""/>
          </a:p>
          <a:p>
            <a:pPr lvl="1"/>
            <a:endParaRPr lang="x-none" altLang=""/>
          </a:p>
          <a:p>
            <a:pPr lvl="0"/>
            <a:endParaRPr lang="x-none" altLang="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x-none" altLang=""/>
              <a:t>概要</a:t>
            </a:r>
            <a:endParaRPr lang="x-none" altLang="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24305"/>
            <a:ext cx="11013440" cy="5002530"/>
          </a:xfrm>
        </p:spPr>
        <p:txBody>
          <a:bodyPr>
            <a:noAutofit/>
          </a:bodyPr>
          <a:p>
            <a:pPr lvl="0"/>
            <a:r>
              <a:rPr lang="x-none" altLang="" sz="1400"/>
              <a:t>目标</a:t>
            </a:r>
            <a:endParaRPr lang="x-none" altLang="" sz="1400"/>
          </a:p>
          <a:p>
            <a:pPr lvl="1"/>
            <a:r>
              <a:rPr lang="x-none" altLang="" sz="1400" b="1"/>
              <a:t>精准（主要）</a:t>
            </a:r>
            <a:endParaRPr lang="x-none" altLang="" sz="1400" b="1"/>
          </a:p>
          <a:p>
            <a:pPr lvl="1"/>
            <a:r>
              <a:rPr lang="x-none" altLang="" sz="1400"/>
              <a:t>覆盖（次要）</a:t>
            </a:r>
            <a:endParaRPr lang="x-none" altLang="" sz="1400"/>
          </a:p>
          <a:p>
            <a:pPr lvl="0"/>
            <a:r>
              <a:rPr lang="x-none" altLang="" sz="1600"/>
              <a:t>问题</a:t>
            </a:r>
            <a:endParaRPr lang="x-none" altLang="" sz="1600"/>
          </a:p>
          <a:p>
            <a:pPr lvl="1"/>
            <a:r>
              <a:rPr lang="x-none" altLang="" sz="1400"/>
              <a:t>怎样用</a:t>
            </a:r>
            <a:r>
              <a:rPr lang="x-none" altLang="" sz="1400" b="1"/>
              <a:t>显示</a:t>
            </a:r>
            <a:r>
              <a:rPr lang="x-none" altLang="" sz="1400"/>
              <a:t>的tag</a:t>
            </a:r>
            <a:r>
              <a:rPr lang="x-none" altLang="" sz="1400" b="1"/>
              <a:t>精确</a:t>
            </a:r>
            <a:r>
              <a:rPr lang="x-none" altLang="" sz="1400"/>
              <a:t>的刻画新闻</a:t>
            </a:r>
            <a:endParaRPr lang="x-none" altLang="" sz="1400"/>
          </a:p>
          <a:p>
            <a:pPr lvl="2"/>
            <a:r>
              <a:rPr lang="x-none" altLang="" sz="1200"/>
              <a:t>允许兼类（多个tag）</a:t>
            </a:r>
            <a:endParaRPr lang="x-none" altLang="" sz="1200"/>
          </a:p>
          <a:p>
            <a:pPr lvl="3"/>
            <a:r>
              <a:rPr lang="x-none" altLang="" sz="1000"/>
              <a:t>一篇文章可以有多个标签</a:t>
            </a:r>
            <a:endParaRPr lang="x-none" altLang="" sz="1000"/>
          </a:p>
          <a:p>
            <a:pPr lvl="1"/>
            <a:r>
              <a:rPr lang="x-none" altLang="" sz="1400" b="1"/>
              <a:t>粒度</a:t>
            </a:r>
            <a:r>
              <a:rPr lang="x-none" altLang="" sz="1400"/>
              <a:t>更细</a:t>
            </a:r>
            <a:endParaRPr lang="x-none" altLang="" sz="1400"/>
          </a:p>
          <a:p>
            <a:pPr lvl="2"/>
            <a:r>
              <a:rPr lang="x-none" altLang="" sz="1200"/>
              <a:t>实体词/关键词（eg: 范冰冰分手等）</a:t>
            </a:r>
            <a:endParaRPr lang="x-none" altLang="" sz="1200"/>
          </a:p>
          <a:p>
            <a:pPr lvl="1"/>
            <a:r>
              <a:rPr lang="x-none" altLang="" sz="1400"/>
              <a:t>其他</a:t>
            </a:r>
            <a:endParaRPr lang="x-none" altLang="" sz="1400"/>
          </a:p>
          <a:p>
            <a:pPr lvl="2"/>
            <a:r>
              <a:rPr lang="x-none" altLang="en-US" sz="1200">
                <a:sym typeface="+mn-ea"/>
              </a:rPr>
              <a:t>更新，动态扩展</a:t>
            </a:r>
            <a:endParaRPr lang="x-none" altLang="en-US" sz="1200">
              <a:sym typeface="+mn-ea"/>
            </a:endParaRPr>
          </a:p>
          <a:p>
            <a:pPr lvl="2"/>
            <a:r>
              <a:rPr lang="x-none" altLang="" sz="1200"/>
              <a:t>可解释</a:t>
            </a:r>
            <a:endParaRPr lang="x-none" altLang="" sz="1200"/>
          </a:p>
          <a:p>
            <a:pPr lvl="2"/>
            <a:r>
              <a:rPr lang="x-none" altLang="" sz="1200"/>
              <a:t>时效性</a:t>
            </a:r>
            <a:endParaRPr lang="x-none" altLang="" sz="1200"/>
          </a:p>
          <a:p>
            <a:pPr lvl="3"/>
            <a:r>
              <a:rPr lang="x-none" altLang="" sz="1000"/>
              <a:t>支持实时更新</a:t>
            </a:r>
            <a:endParaRPr lang="x-none" altLang="" sz="1000"/>
          </a:p>
          <a:p>
            <a:pPr lvl="0"/>
            <a:r>
              <a:rPr lang="x-none" altLang="" sz="1600"/>
              <a:t>为什么要做</a:t>
            </a:r>
            <a:endParaRPr lang="x-none" altLang="" sz="1600"/>
          </a:p>
          <a:p>
            <a:pPr lvl="1"/>
            <a:r>
              <a:rPr lang="x-none" altLang="" sz="1400"/>
              <a:t>语义标签的效果，是检查一个公司NLP（自然语言处理）的试金石。</a:t>
            </a:r>
            <a:endParaRPr lang="x-none" altLang="" sz="1400"/>
          </a:p>
          <a:p>
            <a:pPr lvl="1"/>
            <a:r>
              <a:rPr lang="x-none" altLang="" sz="1400"/>
              <a:t>频道、兴趣表达等重要产品功能，需要一个有明确定义、容易理解的文本标签体系。所以，在隐式语义特征已经可以很好地帮助推荐，且做好语义标签需要投入远大于隐式语义特征的情况下，我们仍然需要做好语义标签。</a:t>
            </a:r>
            <a:endParaRPr lang="x-none" altLang="" sz="1400"/>
          </a:p>
          <a:p>
            <a:pPr lvl="0"/>
            <a:r>
              <a:rPr lang="x-none" altLang="" sz="1600"/>
              <a:t>业务场景</a:t>
            </a:r>
            <a:endParaRPr lang="x-none" altLang="" sz="1600"/>
          </a:p>
          <a:p>
            <a:pPr lvl="1"/>
            <a:r>
              <a:rPr lang="x-none" altLang="" sz="1400"/>
              <a:t>分发的频控【推荐十条，每个tag多少条】</a:t>
            </a:r>
            <a:endParaRPr lang="x-none" altLang="" sz="1400"/>
          </a:p>
          <a:p>
            <a:pPr lvl="1"/>
            <a:r>
              <a:rPr lang="x-none" altLang="en-US" sz="1400">
                <a:sym typeface="+mn-ea"/>
              </a:rPr>
              <a:t>上游召回/排序/业务场景</a:t>
            </a:r>
            <a:endParaRPr lang="x-none" altLang="en-US" sz="1400">
              <a:sym typeface="+mn-ea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-18415" y="-29845"/>
            <a:ext cx="12167870" cy="3335020"/>
          </a:xfrm>
          <a:prstGeom prst="rect">
            <a:avLst/>
          </a:prstGeo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" y="3571240"/>
            <a:ext cx="5978525" cy="276161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5540" y="3539490"/>
            <a:ext cx="5805170" cy="3071495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x-none" altLang=""/>
              <a:t>现有在线系统比较</a:t>
            </a:r>
            <a:endParaRPr lang="x-none" altLang="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865745" y="-46355"/>
            <a:ext cx="3030220" cy="683006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85" y="1684655"/>
            <a:ext cx="7212965" cy="451739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10" y="-31750"/>
            <a:ext cx="12111990" cy="30702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40" y="3165475"/>
            <a:ext cx="5429885" cy="32315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4710" y="3067050"/>
            <a:ext cx="1807210" cy="4186555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x-none" altLang=""/>
              <a:t>数据来源</a:t>
            </a:r>
            <a:endParaRPr lang="x-none" altLang="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x-none" altLang=""/>
              <a:t>豆瓣</a:t>
            </a:r>
            <a:endParaRPr lang="x-none" altLang=""/>
          </a:p>
          <a:p>
            <a:r>
              <a:rPr lang="x-none" altLang=""/>
              <a:t>微博</a:t>
            </a:r>
            <a:endParaRPr lang="x-none" altLang=""/>
          </a:p>
          <a:p>
            <a:r>
              <a:rPr lang="x-none" altLang=""/>
              <a:t>知乎</a:t>
            </a:r>
            <a:endParaRPr lang="x-none" altLang=""/>
          </a:p>
          <a:p>
            <a:r>
              <a:rPr lang="x-none" altLang="" u="sng"/>
              <a:t>中文论文 关键字</a:t>
            </a:r>
            <a:endParaRPr lang="x-none" altLang="" u="sng"/>
          </a:p>
          <a:p>
            <a:endParaRPr lang="x-none" altLang="" u="sng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0795" y="-17780"/>
            <a:ext cx="3997325" cy="68294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7535" y="309245"/>
            <a:ext cx="5666740" cy="576199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x-none" altLang=""/>
              <a:t>技术方案</a:t>
            </a:r>
            <a:endParaRPr lang="x-none" altLang="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7220" y="1480820"/>
            <a:ext cx="10515600" cy="5264785"/>
          </a:xfrm>
        </p:spPr>
        <p:txBody>
          <a:bodyPr>
            <a:normAutofit lnSpcReduction="10000"/>
          </a:bodyPr>
          <a:p>
            <a:r>
              <a:rPr lang="x-none" altLang=""/>
              <a:t>方案一</a:t>
            </a:r>
            <a:endParaRPr lang="x-none" altLang=""/>
          </a:p>
          <a:p>
            <a:pPr lvl="1"/>
            <a:r>
              <a:rPr lang="x-none" altLang=""/>
              <a:t>关键词抽取</a:t>
            </a:r>
            <a:endParaRPr lang="x-none" altLang=""/>
          </a:p>
          <a:p>
            <a:pPr lvl="1"/>
            <a:r>
              <a:rPr lang="x-none" altLang=""/>
              <a:t>关键词打分（相关性）</a:t>
            </a:r>
            <a:endParaRPr lang="x-none" altLang="" sz="2000"/>
          </a:p>
          <a:p>
            <a:pPr lvl="2"/>
            <a:r>
              <a:rPr lang="x-none" altLang=""/>
              <a:t>tf-idf</a:t>
            </a:r>
            <a:endParaRPr lang="x-none" altLang=""/>
          </a:p>
          <a:p>
            <a:pPr lvl="2"/>
            <a:r>
              <a:rPr lang="x-none" altLang=""/>
              <a:t>textrank</a:t>
            </a:r>
            <a:endParaRPr lang="x-none" altLang=""/>
          </a:p>
          <a:p>
            <a:pPr lvl="2"/>
            <a:r>
              <a:rPr lang="x-none" altLang=""/>
              <a:t>主题模型</a:t>
            </a:r>
            <a:endParaRPr lang="x-none" altLang=""/>
          </a:p>
          <a:p>
            <a:pPr lvl="2"/>
            <a:r>
              <a:rPr lang="x-none" altLang=""/>
              <a:t>embedding相似度(kw emb和doc emb)</a:t>
            </a:r>
            <a:endParaRPr lang="x-none" altLang=""/>
          </a:p>
          <a:p>
            <a:pPr lvl="2"/>
            <a:r>
              <a:rPr lang="x-none" altLang=""/>
              <a:t>TWE(baidu/Familia) Topical Word Embedding</a:t>
            </a:r>
            <a:endParaRPr lang="x-none" altLang=""/>
          </a:p>
          <a:p>
            <a:pPr lvl="2"/>
            <a:r>
              <a:rPr lang="x-none" altLang=""/>
              <a:t>...</a:t>
            </a:r>
            <a:endParaRPr lang="x-none" altLang=""/>
          </a:p>
          <a:p>
            <a:pPr lvl="0"/>
            <a:r>
              <a:rPr lang="x-none" altLang=""/>
              <a:t>方案二</a:t>
            </a:r>
            <a:endParaRPr lang="x-none" altLang=""/>
          </a:p>
          <a:p>
            <a:pPr lvl="1"/>
            <a:r>
              <a:rPr lang="x-none" altLang=""/>
              <a:t>构建关键词词库</a:t>
            </a:r>
            <a:endParaRPr lang="x-none" altLang=""/>
          </a:p>
          <a:p>
            <a:pPr lvl="2"/>
            <a:r>
              <a:rPr lang="x-none" altLang=""/>
              <a:t>垂直站点专有名词，百科词条，输入法细胞词库，广告主购买词等</a:t>
            </a:r>
            <a:endParaRPr lang="x-none" altLang=""/>
          </a:p>
          <a:p>
            <a:pPr lvl="2"/>
            <a:r>
              <a:rPr lang="x-none" altLang=""/>
              <a:t>分类器，0/1分类是否入选</a:t>
            </a:r>
            <a:endParaRPr lang="x-none" altLang=""/>
          </a:p>
          <a:p>
            <a:pPr lvl="1"/>
            <a:r>
              <a:rPr lang="x-none" altLang=""/>
              <a:t>相似度计算</a:t>
            </a:r>
            <a:endParaRPr lang="x-none" altLang=""/>
          </a:p>
          <a:p>
            <a:pPr lvl="2"/>
            <a:endParaRPr lang="x-none" altLang="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x-none" altLang=""/>
              <a:t>技术方案</a:t>
            </a:r>
            <a:endParaRPr lang="x-none" altLang="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0495" y="1437005"/>
            <a:ext cx="6857365" cy="250507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35940" y="4183380"/>
            <a:ext cx="10782935" cy="25781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x-none" altLang=""/>
              <a:t>词性</a:t>
            </a:r>
            <a:endParaRPr lang="x-none" altLang=""/>
          </a:p>
          <a:p>
            <a:r>
              <a:rPr lang="x-none" altLang=""/>
              <a:t>词频</a:t>
            </a:r>
            <a:endParaRPr lang="x-none" altLang=""/>
          </a:p>
          <a:p>
            <a:r>
              <a:rPr lang="x-none" altLang=""/>
              <a:t>位置信息</a:t>
            </a:r>
            <a:endParaRPr lang="x-none" altLang=""/>
          </a:p>
          <a:p>
            <a:r>
              <a:rPr lang="x-none" altLang=""/>
              <a:t>互信息</a:t>
            </a:r>
            <a:endParaRPr lang="x-none" altLang=""/>
          </a:p>
          <a:p>
            <a:r>
              <a:rPr lang="x-none" altLang=""/>
              <a:t>词跨度：指一个词或者短语在文中首次出现和末次出现之间的距离，词跨度越大说明这个词对文本越重要，可以反映文本的主题。 span_i = (last_i - first_i + 1) / sum</a:t>
            </a:r>
            <a:endParaRPr lang="x-none" altLang=""/>
          </a:p>
          <a:p>
            <a:r>
              <a:rPr lang="x-none" altLang=""/>
              <a:t>tf-idf</a:t>
            </a:r>
            <a:endParaRPr lang="x-none" altLang=""/>
          </a:p>
          <a:p>
            <a:endParaRPr lang="x-none" altLang=""/>
          </a:p>
          <a:p>
            <a:endParaRPr lang="x-none" altLang="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x-none" altLang=""/>
              <a:t>评测标准</a:t>
            </a:r>
            <a:endParaRPr lang="x-none" altLang="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70660"/>
            <a:ext cx="10515600" cy="4707255"/>
          </a:xfrm>
        </p:spPr>
        <p:txBody>
          <a:bodyPr/>
          <a:p>
            <a:r>
              <a:rPr lang="x-none" altLang=""/>
              <a:t>找一批&lt;新闻，关键词对&gt;作为测试集；</a:t>
            </a:r>
            <a:endParaRPr lang="x-none" altLang=""/>
          </a:p>
          <a:p>
            <a:pPr lvl="1"/>
            <a:r>
              <a:rPr lang="x-none" altLang="" sz="2400"/>
              <a:t>出一版，tfidf/textrank </a:t>
            </a:r>
            <a:endParaRPr lang="x-none" altLang="" sz="2400"/>
          </a:p>
          <a:p>
            <a:endParaRPr lang="x-none" altLang="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x-none" altLang=""/>
              <a:t>参考文献</a:t>
            </a:r>
            <a:endParaRPr lang="x-none" altLang="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020" y="1827530"/>
            <a:ext cx="11445240" cy="4351655"/>
          </a:xfrm>
        </p:spPr>
        <p:txBody>
          <a:bodyPr/>
          <a:p>
            <a:r>
              <a:rPr lang="" altLang="en-US"/>
              <a:t>https://36kr.com/coop/toutiao/5114077.html </a:t>
            </a:r>
            <a:r>
              <a:rPr lang="x-none" altLang=""/>
              <a:t>曹欢欢 2018.1.1</a:t>
            </a:r>
            <a:endParaRPr lang="x-none" altLang=""/>
          </a:p>
          <a:p>
            <a:r>
              <a:rPr lang="x-none" altLang=""/>
              <a:t>http://www.wsdm-conference.org/2015/wp-content/uploads/2014/03/WSDM-TalkSemantic-Matching-in-App-Search.pdf  TX 2015</a:t>
            </a:r>
            <a:endParaRPr lang="x-none" altLang=""/>
          </a:p>
          <a:p>
            <a:r>
              <a:rPr lang="x-none" altLang=""/>
              <a:t>https://cloud.tencent.com/developer/article/1004378 TX-文智 2017</a:t>
            </a:r>
            <a:endParaRPr lang="x-none" altLang=""/>
          </a:p>
          <a:p>
            <a:r>
              <a:rPr lang="x-none" altLang=""/>
              <a:t>https://zhuanlan.zhihu.com/p/61666342</a:t>
            </a:r>
            <a:endParaRPr lang="x-none" altLang=""/>
          </a:p>
          <a:p>
            <a:endParaRPr lang="x-none" altLang=""/>
          </a:p>
          <a:p>
            <a:endParaRPr lang="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x-none" altLang=""/>
              <a:t>关键词定义</a:t>
            </a:r>
            <a:endParaRPr lang="x-none" altLang="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584960"/>
            <a:ext cx="10948035" cy="4592320"/>
          </a:xfrm>
        </p:spPr>
        <p:txBody>
          <a:bodyPr/>
          <a:p>
            <a:r>
              <a:rPr lang="" altLang="en-US" sz="2000"/>
              <a:t>关键词是表达文本主题内容的词，包括单词，术语和短语，在含义上是独立非复合的</a:t>
            </a:r>
            <a:endParaRPr lang="" altLang="en-US" sz="2000"/>
          </a:p>
          <a:p>
            <a:r>
              <a:rPr lang="" altLang="en-US" sz="2000"/>
              <a:t>包含一定的信息量，对文本内容的理解有作用</a:t>
            </a:r>
            <a:endParaRPr lang="" altLang="en-US" sz="2000"/>
          </a:p>
          <a:p>
            <a:r>
              <a:rPr lang="" altLang="en-US" sz="2000"/>
              <a:t>根据包含文本信息量的大小，分为核心关键词，拓展关键词，（无价值词，非关键词）</a:t>
            </a:r>
            <a:endParaRPr lang="" altLang="en-US" sz="2000"/>
          </a:p>
          <a:p>
            <a:pPr lvl="1"/>
            <a:r>
              <a:rPr lang="x-none" altLang="" sz="1710"/>
              <a:t>核心关键词</a:t>
            </a:r>
            <a:endParaRPr lang="x-none" altLang="" sz="1710"/>
          </a:p>
          <a:p>
            <a:pPr lvl="2"/>
            <a:r>
              <a:rPr lang="x-none" altLang="" sz="1425"/>
              <a:t>包含文本主题核心内容的关键词，一般不超过文本内容的3%，个数不超过5个</a:t>
            </a:r>
            <a:endParaRPr lang="x-none" altLang="" sz="1425"/>
          </a:p>
          <a:p>
            <a:pPr lvl="1"/>
            <a:r>
              <a:rPr lang="x-none" altLang="" sz="1710"/>
              <a:t>扩展关键词</a:t>
            </a:r>
            <a:endParaRPr lang="x-none" altLang="" sz="1710"/>
          </a:p>
          <a:p>
            <a:pPr lvl="2"/>
            <a:r>
              <a:rPr lang="x-none" altLang="" sz="1425"/>
              <a:t>核心关键词之外的关键词，不是文本的核心内容，但与文本内容相关，具有一定的信息量。</a:t>
            </a:r>
            <a:endParaRPr lang="x-none" altLang="" sz="1425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x-none" altLang="en-US"/>
              <a:t>标签作用</a:t>
            </a:r>
            <a:endParaRPr lang="x-none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835" y="1826260"/>
            <a:ext cx="10831195" cy="4351655"/>
          </a:xfrm>
        </p:spPr>
        <p:txBody>
          <a:bodyPr/>
          <a:p>
            <a:r>
              <a:rPr lang="en-US" altLang="en-US"/>
              <a:t>内容的分类和检索，方便用户查看和数据共享能力</a:t>
            </a:r>
            <a:endParaRPr lang="en-US" altLang="en-US"/>
          </a:p>
          <a:p>
            <a:r>
              <a:rPr lang="en-US" altLang="en-US"/>
              <a:t>提高实体数据之间的关系，找到新的数据价值</a:t>
            </a:r>
            <a:endParaRPr lang="en-US" altLang="en-US"/>
          </a:p>
          <a:p>
            <a:r>
              <a:rPr lang="en-US" altLang="en-US"/>
              <a:t>把用户根据标签进行分层分类，可以进行精细化提供数据服务能力</a:t>
            </a:r>
            <a:endParaRPr lang="en-US" altLang="en-US"/>
          </a:p>
          <a:p>
            <a:r>
              <a:rPr lang="en-US" altLang="en-US"/>
              <a:t>有利于数据统计，可以通过数据来获取实体数据的画像</a:t>
            </a:r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x-none" altLang=""/>
              <a:t>调研系统</a:t>
            </a:r>
            <a:endParaRPr lang="x-none" altLang="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x-none" altLang=""/>
              <a:t>头条（2018.1.1）曹欢欢</a:t>
            </a:r>
            <a:endParaRPr lang="x-none" altLang=""/>
          </a:p>
          <a:p>
            <a:r>
              <a:rPr lang="x-none" altLang=""/>
              <a:t>TX-文智NLP（2017.3）</a:t>
            </a:r>
            <a:endParaRPr lang="x-none" altLang="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x-none" altLang=""/>
              <a:t>头条</a:t>
            </a:r>
            <a:endParaRPr lang="x-none" altLang=""/>
          </a:p>
        </p:txBody>
      </p:sp>
      <p:pic>
        <p:nvPicPr>
          <p:cNvPr id="6" name="Content Placeholder 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304415" y="1877060"/>
            <a:ext cx="7581900" cy="424815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x-none" altLang=""/>
              <a:t>头条</a:t>
            </a:r>
            <a:endParaRPr lang="x-none" altLang="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1115" y="1781810"/>
            <a:ext cx="6858000" cy="38576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9285" y="1779905"/>
            <a:ext cx="6475095" cy="386143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x-none" altLang=""/>
              <a:t>头条</a:t>
            </a:r>
            <a:endParaRPr lang="x-none" altLang=""/>
          </a:p>
        </p:txBody>
      </p:sp>
      <p:pic>
        <p:nvPicPr>
          <p:cNvPr id="7" name="Content Placeholder 6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666365" y="2043430"/>
            <a:ext cx="6858000" cy="385762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x-none" altLang=""/>
              <a:t>头条</a:t>
            </a:r>
            <a:endParaRPr lang="x-none" altLang="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054225" y="1795780"/>
            <a:ext cx="7997190" cy="449897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2155</Words>
  <Application>Kingsoft Office WPP</Application>
  <PresentationFormat>Widescreen</PresentationFormat>
  <Paragraphs>190</Paragraphs>
  <Slides>28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29" baseType="lpstr">
      <vt:lpstr>Office Theme</vt:lpstr>
      <vt:lpstr>PowerPoint 演示文稿</vt:lpstr>
      <vt:lpstr>PowerPoint 演示文稿</vt:lpstr>
      <vt:lpstr>PowerPoint 演示文稿</vt:lpstr>
      <vt:lpstr>标签作用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腾讯-关键词智能提取</vt:lpstr>
      <vt:lpstr>腾讯-关键词智能提取</vt:lpstr>
      <vt:lpstr>PowerPoint 演示文稿</vt:lpstr>
      <vt:lpstr>lzy-关键词智能提取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新闻标签体系调研</dc:title>
  <dc:creator>cms</dc:creator>
  <cp:lastModifiedBy>cms</cp:lastModifiedBy>
  <cp:revision>43</cp:revision>
  <dcterms:created xsi:type="dcterms:W3CDTF">2019-07-12T02:18:24Z</dcterms:created>
  <dcterms:modified xsi:type="dcterms:W3CDTF">2019-07-12T02:18:24Z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   9-10.1.0.5672</vt:lpwstr>
  </property>
</Properties>
</file>

<file path=docProps/thumbnail.jpeg>
</file>